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353" r:id="rId3"/>
    <p:sldId id="354" r:id="rId4"/>
    <p:sldId id="390" r:id="rId5"/>
    <p:sldId id="391" r:id="rId6"/>
    <p:sldId id="392" r:id="rId7"/>
    <p:sldId id="463" r:id="rId8"/>
    <p:sldId id="394" r:id="rId9"/>
    <p:sldId id="464" r:id="rId10"/>
    <p:sldId id="532" r:id="rId11"/>
    <p:sldId id="533" r:id="rId12"/>
    <p:sldId id="465" r:id="rId13"/>
    <p:sldId id="466" r:id="rId14"/>
    <p:sldId id="527" r:id="rId15"/>
    <p:sldId id="493" r:id="rId16"/>
    <p:sldId id="494" r:id="rId17"/>
    <p:sldId id="495" r:id="rId18"/>
    <p:sldId id="468" r:id="rId19"/>
    <p:sldId id="467" r:id="rId20"/>
    <p:sldId id="534" r:id="rId21"/>
    <p:sldId id="535" r:id="rId22"/>
    <p:sldId id="536" r:id="rId23"/>
    <p:sldId id="482" r:id="rId24"/>
    <p:sldId id="521" r:id="rId25"/>
    <p:sldId id="522" r:id="rId26"/>
    <p:sldId id="537" r:id="rId27"/>
    <p:sldId id="483" r:id="rId28"/>
    <p:sldId id="484" r:id="rId29"/>
    <p:sldId id="497" r:id="rId30"/>
    <p:sldId id="498" r:id="rId31"/>
    <p:sldId id="499" r:id="rId32"/>
    <p:sldId id="500" r:id="rId33"/>
    <p:sldId id="501" r:id="rId34"/>
    <p:sldId id="502" r:id="rId35"/>
    <p:sldId id="496" r:id="rId36"/>
    <p:sldId id="486" r:id="rId37"/>
    <p:sldId id="487" r:id="rId38"/>
    <p:sldId id="488" r:id="rId39"/>
    <p:sldId id="503" r:id="rId40"/>
    <p:sldId id="504" r:id="rId41"/>
    <p:sldId id="505" r:id="rId42"/>
    <p:sldId id="506" r:id="rId43"/>
    <p:sldId id="507" r:id="rId44"/>
    <p:sldId id="508" r:id="rId45"/>
    <p:sldId id="489" r:id="rId46"/>
    <p:sldId id="509" r:id="rId47"/>
    <p:sldId id="510" r:id="rId48"/>
    <p:sldId id="511" r:id="rId49"/>
    <p:sldId id="512" r:id="rId50"/>
    <p:sldId id="513" r:id="rId51"/>
    <p:sldId id="514" r:id="rId52"/>
    <p:sldId id="491" r:id="rId53"/>
    <p:sldId id="515" r:id="rId54"/>
    <p:sldId id="516" r:id="rId55"/>
    <p:sldId id="517" r:id="rId56"/>
    <p:sldId id="518" r:id="rId57"/>
    <p:sldId id="519" r:id="rId58"/>
    <p:sldId id="520" r:id="rId59"/>
    <p:sldId id="485" r:id="rId60"/>
    <p:sldId id="528" r:id="rId61"/>
    <p:sldId id="474" r:id="rId62"/>
    <p:sldId id="454" r:id="rId63"/>
    <p:sldId id="395" r:id="rId64"/>
    <p:sldId id="523" r:id="rId65"/>
    <p:sldId id="469" r:id="rId66"/>
    <p:sldId id="470" r:id="rId67"/>
    <p:sldId id="524" r:id="rId68"/>
    <p:sldId id="525" r:id="rId69"/>
    <p:sldId id="471" r:id="rId70"/>
    <p:sldId id="472" r:id="rId71"/>
    <p:sldId id="526" r:id="rId72"/>
    <p:sldId id="473" r:id="rId73"/>
    <p:sldId id="475" r:id="rId74"/>
    <p:sldId id="476" r:id="rId75"/>
    <p:sldId id="477" r:id="rId76"/>
    <p:sldId id="478" r:id="rId77"/>
    <p:sldId id="479" r:id="rId78"/>
    <p:sldId id="481" r:id="rId79"/>
    <p:sldId id="480" r:id="rId80"/>
    <p:sldId id="529" r:id="rId81"/>
    <p:sldId id="530" r:id="rId82"/>
    <p:sldId id="53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a:latin typeface="Candara" panose="020E0502030303020204" pitchFamily="34" charset="0"/>
            </a:rPr>
            <a:t>High amounts of risk and uncertainty</a:t>
          </a: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a:latin typeface="Candara" panose="020E0502030303020204" pitchFamily="34" charset="0"/>
            </a:rPr>
            <a:t>Not a good model fro complex and objec-oriented projects</a:t>
          </a: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a:latin typeface="Candara" panose="020E0502030303020204" pitchFamily="34" charset="0"/>
            </a:rPr>
            <a:t>Not suitable for the projects where requirements are at moderate to hgih risk of changing</a:t>
          </a: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a:latin typeface="Candara" panose="020E0502030303020204" pitchFamily="34" charset="0"/>
            </a:rPr>
            <a:t>No working software is produced until late during the lifecycle</a:t>
          </a: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a:latin typeface="Candara" panose="020E0502030303020204" pitchFamily="34" charset="0"/>
            </a:rPr>
            <a:t>Once an application is in the testing stage, it is very difficult to go back and change something</a:t>
          </a: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High amounts of risk and uncertainty</a:t>
          </a: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Not a good model fro complex and objec-oriented projects</a:t>
          </a: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Not suitable for the projects where requirements are at moderate to hgih risk of changing</a:t>
          </a: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 working software is produced until late during the lifecycle</a:t>
          </a: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Once an application is in the testing stage, it is very difficult to go back and change something</a:t>
          </a: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8/15/2022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63.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63</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65</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66</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C4D037-51CD-4014-8E96-1ABBDED7F93C}" type="datetime1">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204FD-CDDA-4B36-9FDC-EF6DD830AE4F}" type="datetime1">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F061AD-3811-436D-BBA8-132BF751594D}" type="datetime1">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F7E5C-1161-47A1-8AC6-18945B9BEBA0}" type="datetime1">
              <a:rPr lang="en-US" smtClean="0"/>
              <a:t>8/15/2022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8/15/2022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368994-1DCB-4CDE-BE7E-59EE4EA88F30}" type="datetime1">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8FB147-8385-4AF2-9AB4-387963C8D459}" type="datetime1">
              <a:rPr lang="en-US" smtClean="0"/>
              <a:t>8/15/2022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8/15/2022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8/15/2022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8/15/2022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8/15/2022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8/15/2022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ppknox.com/blog/history-of-devop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about.gitlab.com/blog/2021/05/04/gitlabs-2021-survey-uncovers-a-new-devops-maturity-mode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Model</a:t>
            </a:r>
            <a:endParaRPr lang="en-US" dirty="0"/>
          </a:p>
        </p:txBody>
      </p:sp>
      <p:sp>
        <p:nvSpPr>
          <p:cNvPr id="3" name="Content Placeholder 2"/>
          <p:cNvSpPr>
            <a:spLocks noGrp="1"/>
          </p:cNvSpPr>
          <p:nvPr>
            <p:ph idx="1"/>
          </p:nvPr>
        </p:nvSpPr>
        <p:spPr/>
        <p:txBody>
          <a:bodyPr/>
          <a:lstStyle/>
          <a:p>
            <a:r>
              <a:rPr lang="en-US" dirty="0"/>
              <a:t>What makes a development method an agile one</a:t>
            </a:r>
            <a:r>
              <a:rPr lang="en-US" dirty="0" smtClean="0"/>
              <a:t>?</a:t>
            </a:r>
            <a:endParaRPr lang="en-US" dirty="0"/>
          </a:p>
          <a:p>
            <a:pPr lvl="1"/>
            <a:r>
              <a:rPr lang="en-US" dirty="0" smtClean="0"/>
              <a:t>Breakdown </a:t>
            </a:r>
            <a:r>
              <a:rPr lang="en-US" dirty="0"/>
              <a:t>the whole application to different sub-services</a:t>
            </a:r>
          </a:p>
          <a:p>
            <a:pPr lvl="1"/>
            <a:r>
              <a:rPr lang="en-US" dirty="0" smtClean="0"/>
              <a:t>Incremental: </a:t>
            </a:r>
            <a:r>
              <a:rPr lang="en-US" dirty="0"/>
              <a:t>small software releases, with rapid </a:t>
            </a:r>
            <a:r>
              <a:rPr lang="en-US" dirty="0" smtClean="0"/>
              <a:t>cycles </a:t>
            </a:r>
          </a:p>
          <a:p>
            <a:pPr lvl="1"/>
            <a:r>
              <a:rPr lang="en-US" dirty="0" smtClean="0"/>
              <a:t>Cooperative: </a:t>
            </a:r>
            <a:r>
              <a:rPr lang="en-US" dirty="0"/>
              <a:t>customer and developers working constantly </a:t>
            </a:r>
            <a:r>
              <a:rPr lang="en-US" dirty="0" smtClean="0"/>
              <a:t>together with </a:t>
            </a:r>
            <a:r>
              <a:rPr lang="en-US" dirty="0"/>
              <a:t>close communication</a:t>
            </a:r>
          </a:p>
          <a:p>
            <a:pPr lvl="1"/>
            <a:r>
              <a:rPr lang="en-US" dirty="0" smtClean="0"/>
              <a:t>Straightforward: </a:t>
            </a:r>
            <a:r>
              <a:rPr lang="en-US" dirty="0"/>
              <a:t>the method itself is easy to learn and to modify, </a:t>
            </a:r>
            <a:r>
              <a:rPr lang="en-US" dirty="0" smtClean="0"/>
              <a:t>well documented</a:t>
            </a:r>
            <a:endParaRPr lang="en-US" dirty="0"/>
          </a:p>
          <a:p>
            <a:pPr lvl="1"/>
            <a:r>
              <a:rPr lang="en-US" dirty="0" smtClean="0"/>
              <a:t>Adaptive: </a:t>
            </a:r>
            <a:r>
              <a:rPr lang="en-US" dirty="0"/>
              <a:t>able to make last moment </a:t>
            </a:r>
            <a:r>
              <a:rPr lang="en-US" dirty="0" smtClean="0"/>
              <a:t>changes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4696926" y="4217831"/>
            <a:ext cx="7040719" cy="2134720"/>
          </a:xfrm>
          <a:prstGeom prst="rect">
            <a:avLst/>
          </a:prstGeom>
        </p:spPr>
      </p:pic>
    </p:spTree>
    <p:extLst>
      <p:ext uri="{BB962C8B-B14F-4D97-AF65-F5344CB8AC3E}">
        <p14:creationId xmlns:p14="http://schemas.microsoft.com/office/powerpoint/2010/main" val="294380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Agile</a:t>
            </a:r>
          </a:p>
        </p:txBody>
      </p:sp>
      <p:sp>
        <p:nvSpPr>
          <p:cNvPr id="3" name="Content Placeholder 2"/>
          <p:cNvSpPr>
            <a:spLocks noGrp="1"/>
          </p:cNvSpPr>
          <p:nvPr>
            <p:ph idx="1"/>
          </p:nvPr>
        </p:nvSpPr>
        <p:spPr/>
        <p:txBody>
          <a:bodyPr/>
          <a:lstStyle/>
          <a:p>
            <a:r>
              <a:rPr lang="en-US" dirty="0" smtClean="0"/>
              <a:t>Disadvantages:</a:t>
            </a:r>
          </a:p>
          <a:p>
            <a:pPr lvl="1">
              <a:lnSpc>
                <a:spcPct val="200000"/>
              </a:lnSpc>
            </a:pPr>
            <a:r>
              <a:rPr lang="en-US" dirty="0" smtClean="0"/>
              <a:t>Developer computer </a:t>
            </a:r>
            <a:r>
              <a:rPr lang="en-US" dirty="0"/>
              <a:t>is </a:t>
            </a:r>
            <a:r>
              <a:rPr lang="en-US" dirty="0" smtClean="0"/>
              <a:t>used mainly </a:t>
            </a:r>
            <a:r>
              <a:rPr lang="en-US" dirty="0"/>
              <a:t>for testing </a:t>
            </a:r>
            <a:r>
              <a:rPr lang="en-US" dirty="0" smtClean="0"/>
              <a:t>of those features</a:t>
            </a:r>
          </a:p>
          <a:p>
            <a:pPr lvl="1">
              <a:lnSpc>
                <a:spcPct val="200000"/>
              </a:lnSpc>
            </a:pPr>
            <a:r>
              <a:rPr lang="en-US" dirty="0"/>
              <a:t>Test and </a:t>
            </a:r>
            <a:r>
              <a:rPr lang="en-US" dirty="0" smtClean="0"/>
              <a:t>production environment configuration mismatch</a:t>
            </a:r>
          </a:p>
          <a:p>
            <a:pPr lvl="1">
              <a:lnSpc>
                <a:spcPct val="200000"/>
              </a:lnSpc>
            </a:pPr>
            <a:r>
              <a:rPr lang="en-US" dirty="0"/>
              <a:t>Usually </a:t>
            </a:r>
            <a:r>
              <a:rPr lang="en-US" dirty="0" smtClean="0"/>
              <a:t>not tested in production environment</a:t>
            </a:r>
          </a:p>
          <a:p>
            <a:pPr lvl="1">
              <a:lnSpc>
                <a:spcPct val="200000"/>
              </a:lnSpc>
            </a:pPr>
            <a:r>
              <a:rPr lang="en-US" dirty="0" smtClean="0"/>
              <a:t>Developers team and operations team are </a:t>
            </a:r>
            <a:r>
              <a:rPr lang="en-US" dirty="0"/>
              <a:t>in </a:t>
            </a:r>
            <a:r>
              <a:rPr lang="en-US" dirty="0" smtClean="0"/>
              <a:t>silos</a:t>
            </a:r>
          </a:p>
          <a:p>
            <a:pPr lvl="1">
              <a:lnSpc>
                <a:spcPct val="200000"/>
              </a:lnSpc>
            </a:pPr>
            <a:r>
              <a:rPr lang="en-US" dirty="0"/>
              <a:t>Continuous involvement </a:t>
            </a:r>
            <a:r>
              <a:rPr lang="en-US" dirty="0" smtClean="0"/>
              <a:t>of all </a:t>
            </a:r>
            <a:r>
              <a:rPr lang="en-US" dirty="0"/>
              <a:t>the stakeholders.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0147489" y="1814287"/>
            <a:ext cx="1409595" cy="806696"/>
          </a:xfrm>
          <a:prstGeom prst="rect">
            <a:avLst/>
          </a:prstGeom>
        </p:spPr>
      </p:pic>
      <p:pic>
        <p:nvPicPr>
          <p:cNvPr id="6" name="Picture 5"/>
          <p:cNvPicPr>
            <a:picLocks noChangeAspect="1"/>
          </p:cNvPicPr>
          <p:nvPr/>
        </p:nvPicPr>
        <p:blipFill>
          <a:blip r:embed="rId3"/>
          <a:stretch>
            <a:fillRect/>
          </a:stretch>
        </p:blipFill>
        <p:spPr>
          <a:xfrm>
            <a:off x="8711898" y="2702636"/>
            <a:ext cx="985313" cy="804672"/>
          </a:xfrm>
          <a:prstGeom prst="rect">
            <a:avLst/>
          </a:prstGeom>
        </p:spPr>
      </p:pic>
      <p:pic>
        <p:nvPicPr>
          <p:cNvPr id="7" name="Picture 6"/>
          <p:cNvPicPr>
            <a:picLocks noChangeAspect="1"/>
          </p:cNvPicPr>
          <p:nvPr/>
        </p:nvPicPr>
        <p:blipFill>
          <a:blip r:embed="rId4"/>
          <a:stretch>
            <a:fillRect/>
          </a:stretch>
        </p:blipFill>
        <p:spPr>
          <a:xfrm>
            <a:off x="7181863" y="3507308"/>
            <a:ext cx="960551" cy="804672"/>
          </a:xfrm>
          <a:prstGeom prst="rect">
            <a:avLst/>
          </a:prstGeom>
        </p:spPr>
      </p:pic>
      <p:pic>
        <p:nvPicPr>
          <p:cNvPr id="8" name="Picture 7"/>
          <p:cNvPicPr>
            <a:picLocks noChangeAspect="1"/>
          </p:cNvPicPr>
          <p:nvPr/>
        </p:nvPicPr>
        <p:blipFill>
          <a:blip r:embed="rId5"/>
          <a:stretch>
            <a:fillRect/>
          </a:stretch>
        </p:blipFill>
        <p:spPr>
          <a:xfrm>
            <a:off x="7870639" y="4427803"/>
            <a:ext cx="1291112" cy="804672"/>
          </a:xfrm>
          <a:prstGeom prst="rect">
            <a:avLst/>
          </a:prstGeom>
        </p:spPr>
      </p:pic>
      <p:pic>
        <p:nvPicPr>
          <p:cNvPr id="1026" name="Picture 2" descr="Stakeholder Analysis – Continuous Improvement Toolk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242" y="5348298"/>
            <a:ext cx="1734312" cy="80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39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Agile</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12</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is DevOps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Transformation</a:t>
            </a:r>
            <a:endParaRPr lang="en-US" dirty="0"/>
          </a:p>
        </p:txBody>
      </p:sp>
      <p:sp>
        <p:nvSpPr>
          <p:cNvPr id="3" name="Content Placeholder 2"/>
          <p:cNvSpPr>
            <a:spLocks noGrp="1"/>
          </p:cNvSpPr>
          <p:nvPr>
            <p:ph idx="1"/>
          </p:nvPr>
        </p:nvSpPr>
        <p:spPr/>
        <p:txBody>
          <a:bodyPr/>
          <a:lstStyle/>
          <a:p>
            <a:r>
              <a:rPr lang="en-US" dirty="0"/>
              <a:t>Development wants rapid change</a:t>
            </a:r>
          </a:p>
          <a:p>
            <a:r>
              <a:rPr lang="en-US" dirty="0"/>
              <a:t>Operations wants stability and quality</a:t>
            </a:r>
          </a:p>
          <a:p>
            <a:r>
              <a:rPr lang="en-US" dirty="0"/>
              <a:t>DevOps helps achieve both objectives through creating and transforming shared culture, processes, and technology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1614335" y="3447493"/>
            <a:ext cx="8945223" cy="2705478"/>
          </a:xfrm>
          <a:prstGeom prst="rect">
            <a:avLst/>
          </a:prstGeom>
        </p:spPr>
      </p:pic>
      <p:sp>
        <p:nvSpPr>
          <p:cNvPr id="6" name="TextBox 5"/>
          <p:cNvSpPr txBox="1"/>
          <p:nvPr/>
        </p:nvSpPr>
        <p:spPr>
          <a:xfrm>
            <a:off x="3422210" y="6152971"/>
            <a:ext cx="5377758" cy="369332"/>
          </a:xfrm>
          <a:prstGeom prst="rect">
            <a:avLst/>
          </a:prstGeom>
          <a:noFill/>
        </p:spPr>
        <p:txBody>
          <a:bodyPr wrap="square" rtlCol="0">
            <a:spAutoFit/>
          </a:bodyPr>
          <a:lstStyle/>
          <a:p>
            <a:r>
              <a:rPr lang="en-US" b="1" dirty="0" smtClean="0">
                <a:latin typeface="Candara" panose="020E0502030303020204" pitchFamily="34" charset="0"/>
              </a:rPr>
              <a:t>   Agile</a:t>
            </a:r>
            <a:r>
              <a:rPr lang="en-US" dirty="0" smtClean="0">
                <a:latin typeface="Candara" panose="020E0502030303020204" pitchFamily="34" charset="0"/>
              </a:rPr>
              <a:t> fixes this                                       </a:t>
            </a:r>
            <a:r>
              <a:rPr lang="en-US" b="1" dirty="0" smtClean="0">
                <a:latin typeface="Candara" panose="020E0502030303020204" pitchFamily="34" charset="0"/>
              </a:rPr>
              <a:t>DevOps</a:t>
            </a:r>
            <a:r>
              <a:rPr lang="en-US" dirty="0" smtClean="0">
                <a:latin typeface="Candara" panose="020E0502030303020204" pitchFamily="34" charset="0"/>
              </a:rPr>
              <a:t> fixes this</a:t>
            </a:r>
            <a:endParaRPr lang="en-US" dirty="0">
              <a:latin typeface="Candara" panose="020E0502030303020204" pitchFamily="34" charset="0"/>
            </a:endParaRPr>
          </a:p>
        </p:txBody>
      </p:sp>
    </p:spTree>
    <p:extLst>
      <p:ext uri="{BB962C8B-B14F-4D97-AF65-F5344CB8AC3E}">
        <p14:creationId xmlns:p14="http://schemas.microsoft.com/office/powerpoint/2010/main" val="104732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Content Placeholder 2"/>
          <p:cNvSpPr>
            <a:spLocks noGrp="1"/>
          </p:cNvSpPr>
          <p:nvPr>
            <p:ph idx="1"/>
          </p:nvPr>
        </p:nvSpPr>
        <p:spPr/>
        <p:txBody>
          <a:bodyPr>
            <a:normAutofit/>
          </a:bodyPr>
          <a:lstStyle/>
          <a:p>
            <a:r>
              <a:rPr lang="en-US" dirty="0"/>
              <a:t>DevOps enables us to simultaneously improve:</a:t>
            </a:r>
          </a:p>
          <a:p>
            <a:pPr lvl="1"/>
            <a:r>
              <a:rPr lang="en-US" dirty="0"/>
              <a:t>Organizational performance</a:t>
            </a:r>
          </a:p>
          <a:p>
            <a:pPr lvl="1"/>
            <a:r>
              <a:rPr lang="en-US" dirty="0"/>
              <a:t>Achieve the goals of all the various functional technology roles (e.g., Development, QA, IT Operations, </a:t>
            </a:r>
            <a:r>
              <a:rPr lang="en-US" dirty="0" err="1"/>
              <a:t>Infosec</a:t>
            </a:r>
            <a:r>
              <a:rPr lang="en-US" dirty="0"/>
              <a:t>)</a:t>
            </a:r>
          </a:p>
          <a:p>
            <a:pPr lvl="1"/>
            <a:r>
              <a:rPr lang="en-US" dirty="0"/>
              <a:t>Improve the human condition</a:t>
            </a:r>
          </a:p>
          <a:p>
            <a:r>
              <a:rPr lang="en-US" dirty="0"/>
              <a:t>DevOps shows us that when we have the right architecture, the right technical practices, and the right cultural norms:</a:t>
            </a:r>
          </a:p>
          <a:p>
            <a:pPr lvl="1"/>
            <a:r>
              <a:rPr lang="en-US" dirty="0"/>
              <a:t>Small teams of developers are able to quickly, safely, and independently develop, integrate, test, and deploy changes into production.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r>
              <a:rPr lang="en-US" dirty="0"/>
              <a:t>High-performing organizations using DevOps practices were outperforming their non–high performing peers in the following areas:</a:t>
            </a:r>
          </a:p>
          <a:p>
            <a:pPr lvl="1"/>
            <a:r>
              <a:rPr lang="en-US" dirty="0"/>
              <a:t>Throughput 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Benefits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18</a:t>
            </a:fld>
            <a:endParaRPr lang="en-US"/>
          </a:p>
        </p:txBody>
      </p:sp>
    </p:spTree>
    <p:extLst>
      <p:ext uri="{BB962C8B-B14F-4D97-AF65-F5344CB8AC3E}">
        <p14:creationId xmlns:p14="http://schemas.microsoft.com/office/powerpoint/2010/main" val="58556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Why DevOps?</a:t>
            </a:r>
          </a:p>
          <a:p>
            <a:pPr>
              <a:lnSpc>
                <a:spcPct val="150000"/>
              </a:lnSpc>
            </a:pPr>
            <a:r>
              <a:rPr lang="en-US" dirty="0"/>
              <a:t>What is DevOps?</a:t>
            </a:r>
          </a:p>
          <a:p>
            <a:pPr>
              <a:lnSpc>
                <a:spcPct val="150000"/>
              </a:lnSpc>
            </a:pPr>
            <a:r>
              <a:rPr lang="en-US" dirty="0"/>
              <a:t>DevOps: The Three Way</a:t>
            </a:r>
          </a:p>
          <a:p>
            <a:pPr>
              <a:lnSpc>
                <a:spcPct val="150000"/>
              </a:lnSpc>
            </a:pPr>
            <a:r>
              <a:rPr lang="en-US" dirty="0"/>
              <a:t>DevOps Tools and Stages</a:t>
            </a:r>
          </a:p>
          <a:p>
            <a:pPr>
              <a:lnSpc>
                <a:spcPct val="150000"/>
              </a:lnSpc>
            </a:pPr>
            <a:r>
              <a:rPr lang="en-US" dirty="0"/>
              <a:t>DevOps Use Case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History</a:t>
            </a:r>
          </a:p>
        </p:txBody>
      </p:sp>
      <p:sp>
        <p:nvSpPr>
          <p:cNvPr id="3" name="Content Placeholder 2"/>
          <p:cNvSpPr>
            <a:spLocks noGrp="1"/>
          </p:cNvSpPr>
          <p:nvPr>
            <p:ph idx="1"/>
          </p:nvPr>
        </p:nvSpPr>
        <p:spPr/>
        <p:txBody>
          <a:bodyPr>
            <a:normAutofit/>
          </a:bodyPr>
          <a:lstStyle/>
          <a:p>
            <a:r>
              <a:rPr lang="en-US" dirty="0"/>
              <a:t>Concept of DevOps emerged out of a discussion between Andrew </a:t>
            </a:r>
            <a:r>
              <a:rPr lang="en-US" dirty="0" smtClean="0"/>
              <a:t>Clay and </a:t>
            </a:r>
            <a:r>
              <a:rPr lang="en-US" dirty="0"/>
              <a:t>Patrick </a:t>
            </a:r>
            <a:r>
              <a:rPr lang="en-US" dirty="0" err="1"/>
              <a:t>Debois</a:t>
            </a:r>
            <a:r>
              <a:rPr lang="en-US" dirty="0"/>
              <a:t> in 2008.</a:t>
            </a:r>
          </a:p>
          <a:p>
            <a:r>
              <a:rPr lang="en-US" dirty="0" smtClean="0"/>
              <a:t>Read </a:t>
            </a:r>
            <a:r>
              <a:rPr lang="en-US" dirty="0"/>
              <a:t>more at: </a:t>
            </a:r>
            <a:r>
              <a:rPr lang="en-US" dirty="0">
                <a:hlinkClick r:id="rId2"/>
              </a:rPr>
              <a:t>https://</a:t>
            </a:r>
            <a:r>
              <a:rPr lang="en-US" dirty="0" smtClean="0">
                <a:hlinkClick r:id="rId2"/>
              </a:rPr>
              <a:t>www.appknox.com/blog/history-of-devops</a:t>
            </a:r>
            <a:endParaRPr lang="en-US" dirty="0" smtClean="0"/>
          </a:p>
          <a:p>
            <a:r>
              <a:rPr lang="en-US" dirty="0" err="1"/>
              <a:t>Devopsdays</a:t>
            </a:r>
            <a:r>
              <a:rPr lang="en-US" dirty="0"/>
              <a:t> event:</a:t>
            </a:r>
          </a:p>
          <a:p>
            <a:pPr lvl="1"/>
            <a:r>
              <a:rPr lang="en-US" dirty="0" smtClean="0"/>
              <a:t>a </a:t>
            </a:r>
            <a:r>
              <a:rPr lang="en-US" dirty="0"/>
              <a:t>worldwide series of technical conferences</a:t>
            </a:r>
          </a:p>
          <a:p>
            <a:pPr lvl="1"/>
            <a:r>
              <a:rPr lang="en-US" dirty="0" smtClean="0"/>
              <a:t>Topics</a:t>
            </a:r>
            <a:r>
              <a:rPr lang="en-US" dirty="0"/>
              <a:t>: software development, IT infrastructure operations, and the </a:t>
            </a:r>
            <a:r>
              <a:rPr lang="en-US" dirty="0" smtClean="0"/>
              <a:t>intersection between </a:t>
            </a:r>
            <a:r>
              <a:rPr lang="en-US" dirty="0"/>
              <a:t>them.</a:t>
            </a:r>
          </a:p>
          <a:p>
            <a:pPr lvl="1"/>
            <a:r>
              <a:rPr lang="en-US" dirty="0" smtClean="0"/>
              <a:t>Started </a:t>
            </a:r>
            <a:r>
              <a:rPr lang="en-US" dirty="0"/>
              <a:t>2009</a:t>
            </a:r>
          </a:p>
          <a:p>
            <a:pPr lvl="1"/>
            <a:r>
              <a:rPr lang="en-US" dirty="0" smtClean="0"/>
              <a:t>A </a:t>
            </a:r>
            <a:r>
              <a:rPr lang="en-US" dirty="0"/>
              <a:t>series of event in this month (https://devopsdays.org/events)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385542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2021 Global </a:t>
            </a:r>
            <a:r>
              <a:rPr lang="en-US" dirty="0" err="1"/>
              <a:t>DevSecOps</a:t>
            </a:r>
            <a:r>
              <a:rPr lang="en-US" dirty="0"/>
              <a:t> Survey by </a:t>
            </a:r>
            <a:r>
              <a:rPr lang="en-US" dirty="0" err="1"/>
              <a:t>GitLab</a:t>
            </a:r>
            <a:r>
              <a:rPr lang="en-US" dirty="0"/>
              <a:t> [</a:t>
            </a:r>
            <a:r>
              <a:rPr lang="en-US" dirty="0">
                <a:hlinkClick r:id="rId2"/>
              </a:rPr>
              <a:t>src</a:t>
            </a:r>
            <a:r>
              <a:rPr lang="en-US" dirty="0"/>
              <a:t>]</a:t>
            </a:r>
          </a:p>
          <a:p>
            <a:pPr lvl="1">
              <a:lnSpc>
                <a:spcPct val="150000"/>
              </a:lnSpc>
            </a:pPr>
            <a:r>
              <a:rPr lang="en-US" dirty="0" smtClean="0"/>
              <a:t>56</a:t>
            </a:r>
            <a:r>
              <a:rPr lang="en-US" dirty="0"/>
              <a:t>% of ops teams are “fully” or mostly automated – up 10% </a:t>
            </a:r>
            <a:r>
              <a:rPr lang="en-US" dirty="0" smtClean="0"/>
              <a:t>from 2020</a:t>
            </a:r>
            <a:r>
              <a:rPr lang="en-US" dirty="0"/>
              <a:t>.</a:t>
            </a:r>
          </a:p>
          <a:p>
            <a:pPr lvl="1">
              <a:lnSpc>
                <a:spcPct val="150000"/>
              </a:lnSpc>
            </a:pPr>
            <a:r>
              <a:rPr lang="en-US" dirty="0" smtClean="0"/>
              <a:t>~</a:t>
            </a:r>
            <a:r>
              <a:rPr lang="en-US" dirty="0"/>
              <a:t>25% of respondents claimed to have full test automation – up 13</a:t>
            </a:r>
            <a:r>
              <a:rPr lang="en-US" dirty="0" smtClean="0"/>
              <a:t>% from </a:t>
            </a:r>
            <a:r>
              <a:rPr lang="en-US" dirty="0"/>
              <a:t>2020.</a:t>
            </a:r>
          </a:p>
          <a:p>
            <a:pPr lvl="1">
              <a:lnSpc>
                <a:spcPct val="150000"/>
              </a:lnSpc>
            </a:pPr>
            <a:r>
              <a:rPr lang="en-US" dirty="0" smtClean="0"/>
              <a:t>75</a:t>
            </a:r>
            <a:r>
              <a:rPr lang="en-US" dirty="0"/>
              <a:t>% of teams are either using AI/ML or bots for test/code review, </a:t>
            </a:r>
            <a:r>
              <a:rPr lang="en-US" dirty="0" smtClean="0"/>
              <a:t>or they’re </a:t>
            </a:r>
            <a:r>
              <a:rPr lang="en-US" dirty="0"/>
              <a:t>planning to – up 41% from 2020.</a:t>
            </a:r>
          </a:p>
          <a:p>
            <a:pPr lvl="1">
              <a:lnSpc>
                <a:spcPct val="150000"/>
              </a:lnSpc>
            </a:pPr>
            <a:r>
              <a:rPr lang="en-US" dirty="0" smtClean="0"/>
              <a:t>60</a:t>
            </a:r>
            <a:r>
              <a:rPr lang="en-US" dirty="0"/>
              <a:t>% of developers are releasing code 2x faster than before – up</a:t>
            </a:r>
          </a:p>
          <a:p>
            <a:pPr lvl="1">
              <a:lnSpc>
                <a:spcPct val="150000"/>
              </a:lnSpc>
            </a:pPr>
            <a:r>
              <a:rPr lang="en-US" dirty="0"/>
              <a:t>25% from (pre-pandemic) 2020.</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195915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Netflix:</a:t>
            </a:r>
          </a:p>
          <a:p>
            <a:pPr lvl="1"/>
            <a:r>
              <a:rPr lang="en-US" dirty="0" smtClean="0"/>
              <a:t>1000s </a:t>
            </a:r>
            <a:r>
              <a:rPr lang="en-US" dirty="0"/>
              <a:t>of daily production changes</a:t>
            </a:r>
          </a:p>
          <a:p>
            <a:pPr lvl="1"/>
            <a:r>
              <a:rPr lang="en-US" dirty="0" smtClean="0"/>
              <a:t>10000s </a:t>
            </a:r>
            <a:r>
              <a:rPr lang="en-US" dirty="0"/>
              <a:t>of Virtual instances</a:t>
            </a:r>
          </a:p>
          <a:p>
            <a:pPr lvl="1"/>
            <a:r>
              <a:rPr lang="en-US" dirty="0" smtClean="0"/>
              <a:t>100,000s </a:t>
            </a:r>
            <a:r>
              <a:rPr lang="en-US" dirty="0"/>
              <a:t>of customer interactions/sec</a:t>
            </a:r>
          </a:p>
          <a:p>
            <a:pPr lvl="1"/>
            <a:r>
              <a:rPr lang="en-US" dirty="0" smtClean="0"/>
              <a:t>Billions </a:t>
            </a:r>
            <a:r>
              <a:rPr lang="en-US" dirty="0"/>
              <a:t>of time-series metrics</a:t>
            </a:r>
          </a:p>
          <a:p>
            <a:pPr lvl="1"/>
            <a:r>
              <a:rPr lang="en-US" dirty="0" smtClean="0"/>
              <a:t>100s </a:t>
            </a:r>
            <a:r>
              <a:rPr lang="en-US" dirty="0"/>
              <a:t>of operation engineers</a:t>
            </a:r>
          </a:p>
          <a:p>
            <a:r>
              <a:rPr lang="en-US" dirty="0"/>
              <a:t>Amazon:</a:t>
            </a:r>
          </a:p>
          <a:p>
            <a:pPr lvl="1"/>
            <a:r>
              <a:rPr lang="en-US" dirty="0" smtClean="0"/>
              <a:t>Deploys </a:t>
            </a:r>
            <a:r>
              <a:rPr lang="en-US" dirty="0"/>
              <a:t>more than 20k releases / day</a:t>
            </a:r>
          </a:p>
          <a:p>
            <a:pPr lvl="1"/>
            <a:r>
              <a:rPr lang="en-US" dirty="0" smtClean="0"/>
              <a:t>10s </a:t>
            </a:r>
            <a:r>
              <a:rPr lang="en-US" dirty="0"/>
              <a:t>of apps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273811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components</a:t>
            </a:r>
          </a:p>
          <a:p>
            <a:pPr lvl="1"/>
            <a:r>
              <a:rPr lang="en-US" dirty="0"/>
              <a:t>Development</a:t>
            </a:r>
          </a:p>
          <a:p>
            <a:pPr lvl="1"/>
            <a:r>
              <a:rPr lang="en-US" dirty="0"/>
              <a:t>Quality assurance</a:t>
            </a:r>
          </a:p>
          <a:p>
            <a:pPr lvl="1"/>
            <a:r>
              <a:rPr lang="en-US" dirty="0"/>
              <a:t>Operations. </a:t>
            </a:r>
          </a:p>
          <a:p>
            <a:r>
              <a:rPr lang="en-US" dirty="0"/>
              <a:t>It is a natural extension of Agile methodology that facilitates end-to-end responsibility, cross-functional components, and collaboration.</a:t>
            </a:r>
          </a:p>
          <a:p>
            <a:r>
              <a:rPr lang="en-US" dirty="0"/>
              <a:t>DevOps is a set of practices that help teams build, test, and deploy new software more efficiently and accelerate the bug elimination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2050" name="Picture 2" descr="What is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162" y="5253614"/>
            <a:ext cx="7793368" cy="13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6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1032" name="Picture 8" descr="DevOps for Data Engineer - DevOps and DataOps in Az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918" y="1636259"/>
            <a:ext cx="7541606" cy="40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6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2052" name="Picture 4" descr="DevOps configuration plan "/>
          <p:cNvPicPr>
            <a:picLocks noChangeAspect="1" noChangeArrowheads="1"/>
          </p:cNvPicPr>
          <p:nvPr/>
        </p:nvPicPr>
        <p:blipFill rotWithShape="1">
          <a:blip r:embed="rId2">
            <a:extLst>
              <a:ext uri="{28A0092B-C50C-407E-A947-70E740481C1C}">
                <a14:useLocalDpi xmlns:a14="http://schemas.microsoft.com/office/drawing/2010/main" val="0"/>
              </a:ext>
            </a:extLst>
          </a:blip>
          <a:srcRect l="24848" t="20752" r="23186" b="20273"/>
          <a:stretch/>
        </p:blipFill>
        <p:spPr bwMode="auto">
          <a:xfrm>
            <a:off x="2444436" y="1883121"/>
            <a:ext cx="6609030" cy="362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6523" y="4390931"/>
            <a:ext cx="190123" cy="110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683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Goals</a:t>
            </a:r>
          </a:p>
        </p:txBody>
      </p:sp>
      <p:sp>
        <p:nvSpPr>
          <p:cNvPr id="3" name="Content Placeholder 2"/>
          <p:cNvSpPr>
            <a:spLocks noGrp="1"/>
          </p:cNvSpPr>
          <p:nvPr>
            <p:ph idx="1"/>
          </p:nvPr>
        </p:nvSpPr>
        <p:spPr/>
        <p:txBody>
          <a:bodyPr>
            <a:normAutofit fontScale="92500" lnSpcReduction="10000"/>
          </a:bodyPr>
          <a:lstStyle/>
          <a:p>
            <a:r>
              <a:rPr lang="en-US" dirty="0" smtClean="0"/>
              <a:t>Break </a:t>
            </a:r>
            <a:r>
              <a:rPr lang="en-US" dirty="0"/>
              <a:t>down silos</a:t>
            </a:r>
          </a:p>
          <a:p>
            <a:r>
              <a:rPr lang="en-US" dirty="0" smtClean="0"/>
              <a:t>Create </a:t>
            </a:r>
            <a:r>
              <a:rPr lang="en-US" dirty="0"/>
              <a:t>cross-functional teams</a:t>
            </a:r>
          </a:p>
          <a:p>
            <a:r>
              <a:rPr lang="en-US" dirty="0" smtClean="0"/>
              <a:t>Better </a:t>
            </a:r>
            <a:r>
              <a:rPr lang="en-US" dirty="0"/>
              <a:t>IT alignment and business responsiveness</a:t>
            </a:r>
          </a:p>
          <a:p>
            <a:r>
              <a:rPr lang="en-US" dirty="0" smtClean="0"/>
              <a:t>Faster</a:t>
            </a:r>
            <a:r>
              <a:rPr lang="en-US" dirty="0"/>
              <a:t>, smaller, more frequent releases</a:t>
            </a:r>
          </a:p>
          <a:p>
            <a:r>
              <a:rPr lang="en-US" dirty="0" smtClean="0"/>
              <a:t>Improved</a:t>
            </a:r>
            <a:endParaRPr lang="en-US" dirty="0"/>
          </a:p>
          <a:p>
            <a:pPr lvl="1"/>
            <a:r>
              <a:rPr lang="en-US" dirty="0" smtClean="0"/>
              <a:t>Time </a:t>
            </a:r>
            <a:r>
              <a:rPr lang="en-US" dirty="0"/>
              <a:t>to market</a:t>
            </a:r>
          </a:p>
          <a:p>
            <a:pPr lvl="1"/>
            <a:r>
              <a:rPr lang="en-US" dirty="0" smtClean="0"/>
              <a:t>Quality </a:t>
            </a:r>
            <a:r>
              <a:rPr lang="en-US" dirty="0"/>
              <a:t>of code, products and services</a:t>
            </a:r>
          </a:p>
          <a:p>
            <a:pPr lvl="1"/>
            <a:r>
              <a:rPr lang="en-US" dirty="0" smtClean="0"/>
              <a:t>Productivity</a:t>
            </a:r>
            <a:endParaRPr lang="en-US" dirty="0"/>
          </a:p>
          <a:p>
            <a:pPr lvl="1"/>
            <a:r>
              <a:rPr lang="en-US" dirty="0" smtClean="0"/>
              <a:t>Customer </a:t>
            </a:r>
            <a:r>
              <a:rPr lang="en-US" dirty="0"/>
              <a:t>satisfaction</a:t>
            </a:r>
          </a:p>
          <a:p>
            <a:pPr lvl="1"/>
            <a:r>
              <a:rPr lang="en-US" dirty="0" smtClean="0"/>
              <a:t>Employee </a:t>
            </a:r>
            <a:r>
              <a:rPr lang="en-US" dirty="0"/>
              <a:t>satisfaction</a:t>
            </a:r>
          </a:p>
          <a:p>
            <a:r>
              <a:rPr lang="en-US" dirty="0" smtClean="0"/>
              <a:t>Less </a:t>
            </a:r>
            <a:r>
              <a:rPr lang="en-US" dirty="0"/>
              <a:t>waste and fewer defects</a:t>
            </a:r>
          </a:p>
          <a:p>
            <a:r>
              <a:rPr lang="en-US" dirty="0" smtClean="0"/>
              <a:t>Lower </a:t>
            </a:r>
            <a:r>
              <a:rPr lang="en-US" dirty="0"/>
              <a:t>long‐term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3074" name="Picture 2" descr="DevOps team formation. (a) Traditional horizontal teams. (b) Vertical...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b="4546"/>
          <a:stretch/>
        </p:blipFill>
        <p:spPr bwMode="auto">
          <a:xfrm>
            <a:off x="6744987" y="2942933"/>
            <a:ext cx="5017832" cy="285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4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a:t>It is the first step in making your organization DevOps-rich.</a:t>
            </a:r>
          </a:p>
          <a:p>
            <a:pPr lvl="1"/>
            <a:r>
              <a:rPr lang="en-US" dirty="0"/>
              <a:t>By creating a more efficient workflow, DevOps helps in keeping everything monitored and reported.</a:t>
            </a:r>
          </a:p>
          <a:p>
            <a:r>
              <a:rPr lang="en-US" dirty="0"/>
              <a:t>Tools:</a:t>
            </a:r>
          </a:p>
          <a:p>
            <a:pPr lvl="1"/>
            <a:r>
              <a:rPr lang="en-US" dirty="0"/>
              <a:t>DevOps culture is all about automation and increased collaboration</a:t>
            </a:r>
          </a:p>
          <a:p>
            <a:r>
              <a:rPr lang="en-US" dirty="0"/>
              <a:t>Culture:</a:t>
            </a:r>
          </a:p>
          <a:p>
            <a:pPr lvl="1"/>
            <a:r>
              <a:rPr lang="en-US" dirty="0"/>
              <a:t>DevOps 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Cont. Delivery,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p>
          <a:p>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a:t>Focus on deployment lead time, a subset of the value stream. </a:t>
            </a:r>
          </a:p>
          <a:p>
            <a:r>
              <a:rPr lang="en-US" dirty="0"/>
              <a:t>This value stream begins when any engineer in the 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908784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Technology Value Stream</a:t>
            </a:r>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Minutes</a:t>
            </a:r>
          </a:p>
          <a:p>
            <a:r>
              <a:rPr lang="en-US" sz="2600" dirty="0"/>
              <a:t>Developers receive fast, constant feedback on their work, which enables them to quickly and independently implement, integrate, and validate their code, and have the code deployed into the production environment.</a:t>
            </a:r>
          </a:p>
          <a:p>
            <a:r>
              <a:rPr lang="en-US" sz="2600" dirty="0"/>
              <a:t>Continually checking small code changes into our version control repository, performing automated and exploratory testing against it, and deploying it into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(%C/A) metric 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1448877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35</a:t>
            </a:fld>
            <a:endParaRPr lang="en-US"/>
          </a:p>
        </p:txBody>
      </p:sp>
    </p:spTree>
    <p:extLst>
      <p:ext uri="{BB962C8B-B14F-4D97-AF65-F5344CB8AC3E}">
        <p14:creationId xmlns:p14="http://schemas.microsoft.com/office/powerpoint/2010/main" val="2140873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3" name="Content Placeholder 2"/>
          <p:cNvSpPr>
            <a:spLocks noGrp="1"/>
          </p:cNvSpPr>
          <p:nvPr>
            <p:ph idx="1"/>
          </p:nvPr>
        </p:nvSpPr>
        <p:spPr/>
        <p:txBody>
          <a:bodyPr>
            <a:normAutofit/>
          </a:bodyPr>
          <a:lstStyle/>
          <a:p>
            <a:r>
              <a:rPr lang="en-US" dirty="0"/>
              <a:t>Technical Value Stream: Optimizing the process of delivering changes to the software. </a:t>
            </a:r>
          </a:p>
          <a:p>
            <a:r>
              <a:rPr lang="en-US" dirty="0"/>
              <a:t>It starts from the point where demand for a change or new feature is identified, through development, into operations where the value associated with the change is delivered to the customer. </a:t>
            </a:r>
          </a:p>
          <a:p>
            <a:r>
              <a:rPr lang="en-US" dirty="0"/>
              <a:t>It takes a complex systems view and emphasizes the optimization 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Reducing batch sizes and intervals of work, and by building quality in, preventing defects from being passed to downstream work centers.</a:t>
            </a:r>
          </a:p>
          <a:p>
            <a:r>
              <a:rPr lang="en-US" dirty="0"/>
              <a:t>Make our Work Visible</a:t>
            </a:r>
          </a:p>
          <a:p>
            <a:pPr lvl="1"/>
            <a:r>
              <a:rPr lang="en-US" dirty="0"/>
              <a:t>To help us see where work is flowing well and where work is queued or stalled, we need to make our work as visible as possible.</a:t>
            </a:r>
          </a:p>
          <a:p>
            <a:r>
              <a:rPr lang="en-US" dirty="0"/>
              <a:t>Limit Work In Progress (WIP)</a:t>
            </a:r>
          </a:p>
          <a:p>
            <a:pPr lvl="1"/>
            <a:r>
              <a:rPr lang="en-US" dirty="0"/>
              <a:t>This high level of effort discourages frequent disruptions.</a:t>
            </a:r>
          </a:p>
          <a:p>
            <a:r>
              <a:rPr lang="en-US" dirty="0"/>
              <a:t>Reduce Batch Sizes</a:t>
            </a:r>
          </a:p>
          <a:p>
            <a:pPr lvl="1"/>
            <a:r>
              <a:rPr lang="en-US" dirty="0"/>
              <a:t>Large batch sizes result in skyrocketing levels of WIP and high levels of variability in flow.</a:t>
            </a:r>
          </a:p>
          <a:p>
            <a:r>
              <a:rPr lang="en-US" dirty="0"/>
              <a:t>Reduce the Number of Handoffs</a:t>
            </a:r>
          </a:p>
          <a:p>
            <a:pPr lvl="1"/>
            <a:r>
              <a:rPr lang="en-US" dirty="0"/>
              <a:t>Even under the best circumstances, some knowledge is inevitably lost with each handoff.</a:t>
            </a:r>
          </a:p>
          <a:p>
            <a:r>
              <a:rPr lang="en-US" dirty="0"/>
              <a:t>Continually Identify and Elevate our Constraints</a:t>
            </a:r>
          </a:p>
          <a:p>
            <a:pPr lvl="1"/>
            <a:r>
              <a:rPr lang="en-US" dirty="0"/>
              <a:t>Any improvement not made at that constraint is an illusion.</a:t>
            </a:r>
          </a:p>
          <a:p>
            <a:r>
              <a:rPr lang="en-US" dirty="0"/>
              <a:t>Eliminate Hardship and Waste in the Value Stream</a:t>
            </a:r>
          </a:p>
          <a:p>
            <a:pPr lvl="1"/>
            <a:r>
              <a:rPr lang="en-US" dirty="0"/>
              <a:t>Reduce hardship and drudgery in our daily work through continual learning in order to achieve the organization’s goals.</a:t>
            </a:r>
          </a:p>
        </p:txBody>
      </p:sp>
    </p:spTree>
    <p:extLst>
      <p:ext uri="{BB962C8B-B14F-4D97-AF65-F5344CB8AC3E}">
        <p14:creationId xmlns:p14="http://schemas.microsoft.com/office/powerpoint/2010/main" val="838522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a:t>Distinct goals for each phase of Development</a:t>
            </a:r>
          </a:p>
          <a:p>
            <a:r>
              <a:rPr lang="en-US" dirty="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 </a:t>
            </a:r>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Second Way: The Feedback Principle</a:t>
            </a:r>
          </a:p>
        </p:txBody>
      </p:sp>
      <p:sp>
        <p:nvSpPr>
          <p:cNvPr id="3" name="Content Placeholder 2"/>
          <p:cNvSpPr>
            <a:spLocks noGrp="1"/>
          </p:cNvSpPr>
          <p:nvPr>
            <p:ph idx="1"/>
          </p:nvPr>
        </p:nvSpPr>
        <p:spPr/>
        <p:txBody>
          <a:bodyPr>
            <a:normAutofit/>
          </a:bodyPr>
          <a:lstStyle/>
          <a:p>
            <a:r>
              <a:rPr lang="en-US" dirty="0"/>
              <a:t>Creating feedback loops from operations back to development. </a:t>
            </a:r>
          </a:p>
          <a:p>
            <a:r>
              <a:rPr lang="en-US" dirty="0"/>
              <a:t>It's about amplifying this feedback so the software and the process to change the software is continuously improved. </a:t>
            </a:r>
          </a:p>
          <a:p>
            <a:r>
              <a:rPr lang="en-US" dirty="0"/>
              <a:t>The goal is to understand feedback, respond to it and implement improvements based on it. By doing so, shorter (and therefore valuable) feedback loops are used to make necessary changes on a continuous basis.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a:t>Creating a culture of experimentation and learning and ensuring that the processes for changing the software minimize the cost of failure so that failure is accepted as an integral feature of experimentation.</a:t>
            </a:r>
          </a:p>
          <a:p>
            <a:r>
              <a:rPr lang="en-US" dirty="0"/>
              <a:t>This means that the entire team can benefit from their successes and failures and implement improvements based on "real" results.</a:t>
            </a:r>
          </a:p>
          <a:p>
            <a:r>
              <a:rPr lang="en-US" dirty="0"/>
              <a:t>Ensures that an organization and its teams remain constantly able to adapt and act efficiently and independently of the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Framework</a:t>
            </a:r>
          </a:p>
          <a:p>
            <a:pPr marL="800100" lvl="1" indent="-342900" fontAlgn="base">
              <a:buFont typeface="Arial" panose="020B0604020202020204" pitchFamily="34" charset="0"/>
              <a:buChar char="•"/>
            </a:pPr>
            <a:r>
              <a:rPr lang="en-US" sz="2400" dirty="0">
                <a:latin typeface="Candara" panose="020E0502030303020204" pitchFamily="34" charset="0"/>
              </a:rPr>
              <a:t>Assess and measure progress on your DevOps journey</a:t>
            </a:r>
          </a:p>
          <a:p>
            <a:pPr fontAlgn="base"/>
            <a:endParaRPr lang="en-US" sz="2400" b="0" i="0" dirty="0">
              <a:effectLst/>
              <a:latin typeface="Candara" panose="020E0502030303020204" pitchFamily="34" charset="0"/>
            </a:endParaRPr>
          </a:p>
          <a:p>
            <a:pPr marL="342900" indent="-342900" fontAlgn="base">
              <a:buFont typeface="Arial" panose="020B0604020202020204" pitchFamily="34" charset="0"/>
              <a:buChar char="•"/>
            </a:pPr>
            <a:r>
              <a:rPr lang="en-US" sz="2400" b="0" i="0" dirty="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a:latin typeface="Candara" panose="020E0502030303020204" pitchFamily="34" charset="0"/>
              </a:rPr>
              <a:t>Embraces change, seeking feedback in order to improve</a:t>
            </a:r>
          </a:p>
          <a:p>
            <a:pPr marL="342900" indent="-342900" fontAlgn="base">
              <a:buFont typeface="Arial" panose="020B0604020202020204" pitchFamily="34" charset="0"/>
              <a:buChar char="•"/>
            </a:pPr>
            <a:r>
              <a:rPr lang="en-US" sz="2400" dirty="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DevOps</a:t>
            </a:r>
          </a:p>
          <a:p>
            <a:pPr marL="342900" indent="-342900" fontAlgn="base">
              <a:buFont typeface="Arial" panose="020B0604020202020204" pitchFamily="34" charset="0"/>
              <a:buChar char="•"/>
            </a:pPr>
            <a:r>
              <a:rPr lang="en-US" sz="2400" dirty="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Lean</a:t>
            </a:r>
          </a:p>
          <a:p>
            <a:pPr marL="342900" indent="-342900" fontAlgn="base">
              <a:buFont typeface="Arial" panose="020B0604020202020204" pitchFamily="34" charset="0"/>
              <a:buChar char="•"/>
            </a:pPr>
            <a:r>
              <a:rPr lang="en-US" sz="2400" dirty="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p>
          <a:p>
            <a:pPr marL="342900" indent="-342900" fontAlgn="base">
              <a:buFont typeface="Arial" panose="020B0604020202020204" pitchFamily="34" charset="0"/>
              <a:buChar char="•"/>
            </a:pPr>
            <a:r>
              <a:rPr lang="en-US" sz="2400" dirty="0">
                <a:latin typeface="Candara" panose="020E0502030303020204" pitchFamily="34" charset="0"/>
              </a:rPr>
              <a:t>Sharing</a:t>
            </a:r>
          </a:p>
          <a:p>
            <a:pPr marL="800100" lvl="1" indent="-342900" fontAlgn="base">
              <a:buFont typeface="Arial" panose="020B0604020202020204" pitchFamily="34" charset="0"/>
              <a:buChar char="•"/>
            </a:pPr>
            <a:r>
              <a:rPr lang="en-US" sz="2000" dirty="0">
                <a:latin typeface="Candara" panose="020E0502030303020204" pitchFamily="34" charset="0"/>
              </a:rPr>
              <a:t>Focus 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 Myths vs Reality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6" name="Picture 5"/>
          <p:cNvPicPr>
            <a:picLocks noChangeAspect="1"/>
          </p:cNvPicPr>
          <p:nvPr/>
        </p:nvPicPr>
        <p:blipFill>
          <a:blip r:embed="rId2"/>
          <a:stretch>
            <a:fillRect/>
          </a:stretch>
        </p:blipFill>
        <p:spPr>
          <a:xfrm>
            <a:off x="1353755" y="1208193"/>
            <a:ext cx="9066784" cy="5284682"/>
          </a:xfrm>
          <a:prstGeom prst="rect">
            <a:avLst/>
          </a:prstGeom>
        </p:spPr>
      </p:pic>
      <p:sp>
        <p:nvSpPr>
          <p:cNvPr id="7" name="Rectangle 6"/>
          <p:cNvSpPr/>
          <p:nvPr/>
        </p:nvSpPr>
        <p:spPr>
          <a:xfrm>
            <a:off x="1032095" y="6152971"/>
            <a:ext cx="497941" cy="202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129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 and Stages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61</a:t>
            </a:fld>
            <a:endParaRPr lang="en-US"/>
          </a:p>
        </p:txBody>
      </p:sp>
    </p:spTree>
    <p:extLst>
      <p:ext uri="{BB962C8B-B14F-4D97-AF65-F5344CB8AC3E}">
        <p14:creationId xmlns:p14="http://schemas.microsoft.com/office/powerpoint/2010/main" val="10181835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62</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DevOps Stages</a:t>
            </a:r>
          </a:p>
        </p:txBody>
      </p:sp>
      <p:sp>
        <p:nvSpPr>
          <p:cNvPr id="2" name="Slide Number Placeholder 1"/>
          <p:cNvSpPr>
            <a:spLocks noGrp="1"/>
          </p:cNvSpPr>
          <p:nvPr>
            <p:ph type="sldNum" sz="quarter" idx="12"/>
          </p:nvPr>
        </p:nvSpPr>
        <p:spPr/>
        <p:txBody>
          <a:bodyPr/>
          <a:lstStyle/>
          <a:p>
            <a:fld id="{B543A0FD-1CA6-4228-86A2-78061B4844C8}" type="slidenum">
              <a:rPr lang="en-US" smtClean="0"/>
              <a:t>63</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
        <p:nvSpPr>
          <p:cNvPr id="3" name="Rectangle 2"/>
          <p:cNvSpPr/>
          <p:nvPr/>
        </p:nvSpPr>
        <p:spPr>
          <a:xfrm>
            <a:off x="10067453" y="6120143"/>
            <a:ext cx="1337120" cy="187258"/>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(Continuous Development)</a:t>
            </a:r>
          </a:p>
        </p:txBody>
      </p:sp>
      <p:sp>
        <p:nvSpPr>
          <p:cNvPr id="3" name="Content Placeholder 2"/>
          <p:cNvSpPr>
            <a:spLocks noGrp="1"/>
          </p:cNvSpPr>
          <p:nvPr>
            <p:ph idx="1"/>
          </p:nvPr>
        </p:nvSpPr>
        <p:spPr/>
        <p:txBody>
          <a:bodyPr>
            <a:normAutofit/>
          </a:bodyPr>
          <a:lstStyle/>
          <a:p>
            <a:r>
              <a:rPr lang="en-US" dirty="0"/>
              <a:t>This is the phase that involves ‘planning‘ and ‘coding‘ of the software. </a:t>
            </a:r>
          </a:p>
          <a:p>
            <a:r>
              <a:rPr lang="en-US" dirty="0"/>
              <a:t>The vision of the project is decided during the planning phase and the developers begin developing the code for the application.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307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875" y="3102698"/>
            <a:ext cx="742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4044" y="2987644"/>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242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65</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a:t>The management of changes to documents, computer programs, large websites and other collection of information</a:t>
            </a:r>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66</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a:t>Git</a:t>
            </a:r>
            <a:r>
              <a:rPr lang="en-US" sz="2000" dirty="0"/>
              <a:t> is a Distributed Version Control tool that supports distributed non-linear workflows by providing data assurance for developing quality software</a:t>
            </a:r>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sp>
        <p:nvSpPr>
          <p:cNvPr id="3" name="Content Placeholder 2"/>
          <p:cNvSpPr>
            <a:spLocks noGrp="1"/>
          </p:cNvSpPr>
          <p:nvPr>
            <p:ph idx="1"/>
          </p:nvPr>
        </p:nvSpPr>
        <p:spPr/>
        <p:txBody>
          <a:bodyPr/>
          <a:lstStyle/>
          <a:p>
            <a:r>
              <a:rPr lang="en-US" dirty="0"/>
              <a:t>This is the stage where the developed software is continuously tested for bugs. </a:t>
            </a:r>
          </a:p>
          <a:p>
            <a:r>
              <a:rPr lang="en-US" dirty="0"/>
              <a:t>For Continuous testing, automation testing tools like Selenium, </a:t>
            </a:r>
            <a:r>
              <a:rPr lang="en-US" dirty="0" err="1"/>
              <a:t>TestNG</a:t>
            </a:r>
            <a:r>
              <a:rPr lang="en-US" dirty="0"/>
              <a:t>, JUnit, </a:t>
            </a:r>
            <a:r>
              <a:rPr lang="en-US" dirty="0" err="1"/>
              <a:t>etc</a:t>
            </a:r>
            <a:r>
              <a:rPr lang="en-US" dirty="0"/>
              <a:t> are used.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pic>
        <p:nvPicPr>
          <p:cNvPr id="4098" name="Picture 2" descr="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7" y="3550122"/>
            <a:ext cx="6305550" cy="2124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85569" y="3350542"/>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783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This stage is the heart of the entire DevOps life cycle. </a:t>
            </a:r>
          </a:p>
          <a:p>
            <a:r>
              <a:rPr lang="en-US" dirty="0"/>
              <a:t>It is a software development practice in which the developers require to commit changes to the source code more frequently. </a:t>
            </a:r>
          </a:p>
          <a:p>
            <a:r>
              <a:rPr lang="en-US" dirty="0"/>
              <a:t>This may be on a daily or a weekly basis.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pic>
        <p:nvPicPr>
          <p:cNvPr id="5122" name="Picture 2" descr="C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19" y="3657730"/>
            <a:ext cx="5572125" cy="23145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704500" y="3458150"/>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824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7821247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86295"/>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r>
              <a:rPr lang="en-US" dirty="0"/>
              <a:t>This is the stage where the code is deployed to the production servers. </a:t>
            </a:r>
          </a:p>
          <a:p>
            <a:r>
              <a:rPr lang="en-US" dirty="0"/>
              <a:t>It is also important to ensure that the code is correctly deployed on all the servers.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pic>
        <p:nvPicPr>
          <p:cNvPr id="6146" name="Picture 2" descr="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81" y="3291797"/>
            <a:ext cx="593407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7751" y="3291797"/>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963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72</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9" y="6068291"/>
            <a:ext cx="1486506" cy="258642"/>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73</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1" y="1769953"/>
            <a:ext cx="5866650"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is the practice of handling changes systematically so that a system maintains its integrity over time</a:t>
            </a:r>
          </a:p>
        </p:txBody>
      </p:sp>
      <p:sp>
        <p:nvSpPr>
          <p:cNvPr id="13" name="Pentagon 12"/>
          <p:cNvSpPr/>
          <p:nvPr/>
        </p:nvSpPr>
        <p:spPr>
          <a:xfrm flipH="1">
            <a:off x="506990" y="3374780"/>
            <a:ext cx="5866650"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(CM) ensures that the current design and build state of the system is known, good and trusted</a:t>
            </a:r>
          </a:p>
        </p:txBody>
      </p:sp>
      <p:sp>
        <p:nvSpPr>
          <p:cNvPr id="14" name="Pentagon 13"/>
          <p:cNvSpPr/>
          <p:nvPr/>
        </p:nvSpPr>
        <p:spPr>
          <a:xfrm flipH="1">
            <a:off x="506989" y="4979607"/>
            <a:ext cx="5866650"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It does not rely on the tacit knowledge of the development team </a:t>
            </a: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a:latin typeface="Candara" panose="020E0502030303020204" pitchFamily="34" charset="0"/>
              </a:rPr>
              <a:t>Code for Infrastructure</a:t>
            </a: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Provisioning of Dev, Test, and Prod environment </a:t>
            </a: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dirty="0">
                <a:latin typeface="Candara" panose="020E0502030303020204" pitchFamily="34" charset="0"/>
              </a:rPr>
              <a:t>DEV</a:t>
            </a: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dirty="0">
                <a:latin typeface="Candara" panose="020E0502030303020204" pitchFamily="34" charset="0"/>
              </a:rPr>
              <a:t>TEST</a:t>
            </a: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dirty="0">
                <a:latin typeface="Candara" panose="020E0502030303020204" pitchFamily="34" charset="0"/>
              </a:rPr>
              <a:t>PROD</a:t>
            </a: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Monitoring is all about the ability of an organization to detect, report, respond, contain, and mitigate the attacks that occur, in its infrastructure</a:t>
            </a:r>
          </a:p>
        </p:txBody>
      </p:sp>
    </p:spTree>
    <p:extLst>
      <p:ext uri="{BB962C8B-B14F-4D97-AF65-F5344CB8AC3E}">
        <p14:creationId xmlns:p14="http://schemas.microsoft.com/office/powerpoint/2010/main" val="2348288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77</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Case Study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78</a:t>
            </a:fld>
            <a:endParaRPr lang="en-US"/>
          </a:p>
        </p:txBody>
      </p:sp>
    </p:spTree>
    <p:extLst>
      <p:ext uri="{BB962C8B-B14F-4D97-AF65-F5344CB8AC3E}">
        <p14:creationId xmlns:p14="http://schemas.microsoft.com/office/powerpoint/2010/main" val="27955635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Use Case</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79</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a:t>What is Agile Methodology?</a:t>
            </a:r>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Each project is broken up into several iterations/sprints</a:t>
            </a: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All iterations should be of the same time duration (between 2 to 8 weeks)</a:t>
            </a: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At the end of each iteration, a working product should be delivered</a:t>
            </a: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Deloitte – Case Study</a:t>
            </a:r>
            <a:endParaRPr lang="en-US" dirty="0"/>
          </a:p>
        </p:txBody>
      </p:sp>
      <p:sp>
        <p:nvSpPr>
          <p:cNvPr id="3" name="Content Placeholder 2"/>
          <p:cNvSpPr>
            <a:spLocks noGrp="1"/>
          </p:cNvSpPr>
          <p:nvPr>
            <p:ph idx="1"/>
          </p:nvPr>
        </p:nvSpPr>
        <p:spPr/>
        <p:txBody>
          <a:bodyPr>
            <a:normAutofit fontScale="85000" lnSpcReduction="10000"/>
          </a:bodyPr>
          <a:lstStyle/>
          <a:p>
            <a:r>
              <a:rPr lang="en-US" dirty="0"/>
              <a:t>Deloitte established an end-to-end CI/CD pipeline based on DevOps practices for a major P&amp;C insurer in </a:t>
            </a:r>
            <a:r>
              <a:rPr lang="en-US" dirty="0" smtClean="0"/>
              <a:t>a green </a:t>
            </a:r>
            <a:r>
              <a:rPr lang="en-US" dirty="0"/>
              <a:t>field </a:t>
            </a:r>
            <a:r>
              <a:rPr lang="en-US" dirty="0" smtClean="0"/>
              <a:t>environment</a:t>
            </a:r>
          </a:p>
          <a:p>
            <a:r>
              <a:rPr lang="en-US" dirty="0"/>
              <a:t>Pipeline </a:t>
            </a:r>
            <a:r>
              <a:rPr lang="en-US" dirty="0" smtClean="0"/>
              <a:t>Overview</a:t>
            </a:r>
          </a:p>
          <a:p>
            <a:pPr lvl="1"/>
            <a:r>
              <a:rPr lang="en-US" dirty="0" smtClean="0"/>
              <a:t>It used to be agile </a:t>
            </a:r>
            <a:r>
              <a:rPr lang="en-US" dirty="0"/>
              <a:t>approach with multiple scrum teams </a:t>
            </a:r>
            <a:r>
              <a:rPr lang="en-US" dirty="0" smtClean="0"/>
              <a:t>in </a:t>
            </a:r>
            <a:r>
              <a:rPr lang="en-US" dirty="0"/>
              <a:t>a synchronized 4-week sprint cycle</a:t>
            </a:r>
          </a:p>
          <a:p>
            <a:pPr lvl="1"/>
            <a:r>
              <a:rPr lang="en-US" dirty="0" smtClean="0"/>
              <a:t>The current pipeline </a:t>
            </a:r>
            <a:r>
              <a:rPr lang="en-US" dirty="0"/>
              <a:t>is </a:t>
            </a:r>
            <a:r>
              <a:rPr lang="en-US" dirty="0" smtClean="0"/>
              <a:t>supporting </a:t>
            </a:r>
            <a:r>
              <a:rPr lang="en-US" dirty="0"/>
              <a:t>~ 15 teams with around 100 on-demand, integrated </a:t>
            </a:r>
            <a:r>
              <a:rPr lang="en-US" dirty="0" smtClean="0"/>
              <a:t>dev/test environments </a:t>
            </a:r>
            <a:r>
              <a:rPr lang="en-US" dirty="0"/>
              <a:t>to enable high velocity for the Development and the QA team (~150 deployments daily into dev/ </a:t>
            </a:r>
            <a:r>
              <a:rPr lang="en-US" dirty="0" smtClean="0"/>
              <a:t>test environments</a:t>
            </a:r>
            <a:r>
              <a:rPr lang="en-US" dirty="0"/>
              <a:t>)</a:t>
            </a:r>
          </a:p>
          <a:p>
            <a:pPr lvl="1"/>
            <a:r>
              <a:rPr lang="en-US" dirty="0" smtClean="0"/>
              <a:t>Development </a:t>
            </a:r>
            <a:r>
              <a:rPr lang="en-US" dirty="0"/>
              <a:t>and QA teams </a:t>
            </a:r>
            <a:r>
              <a:rPr lang="en-US" dirty="0" smtClean="0"/>
              <a:t>can </a:t>
            </a:r>
            <a:r>
              <a:rPr lang="en-US" dirty="0"/>
              <a:t>initiate their own integrated </a:t>
            </a:r>
            <a:r>
              <a:rPr lang="en-US" dirty="0" smtClean="0"/>
              <a:t>environment builds </a:t>
            </a:r>
            <a:r>
              <a:rPr lang="en-US" dirty="0"/>
              <a:t>across the technology “stack” i.e., infrastructure to configuration</a:t>
            </a:r>
          </a:p>
          <a:p>
            <a:pPr lvl="1"/>
            <a:r>
              <a:rPr lang="en-US" dirty="0" smtClean="0"/>
              <a:t>Successful </a:t>
            </a:r>
            <a:r>
              <a:rPr lang="en-US" dirty="0"/>
              <a:t>builds of a dev/test environment are completed ~ 30 </a:t>
            </a:r>
            <a:r>
              <a:rPr lang="en-US" dirty="0" err="1"/>
              <a:t>mins</a:t>
            </a:r>
            <a:r>
              <a:rPr lang="en-US" dirty="0"/>
              <a:t> with a high success rate</a:t>
            </a:r>
          </a:p>
          <a:p>
            <a:pPr lvl="1"/>
            <a:r>
              <a:rPr lang="en-US" dirty="0" smtClean="0"/>
              <a:t>Pipeline </a:t>
            </a:r>
            <a:r>
              <a:rPr lang="en-US" dirty="0"/>
              <a:t>is being maintained and supported by a small team (approx. 5) for the entire program</a:t>
            </a:r>
          </a:p>
          <a:p>
            <a:pPr lvl="1"/>
            <a:r>
              <a:rPr lang="en-US" dirty="0" smtClean="0"/>
              <a:t>Automated </a:t>
            </a:r>
            <a:r>
              <a:rPr lang="en-US" dirty="0"/>
              <a:t>testing includes staged sanity and a nightly regression suite of over 1000 test cases</a:t>
            </a:r>
          </a:p>
          <a:p>
            <a:pPr lvl="1"/>
            <a:r>
              <a:rPr lang="en-US" dirty="0" smtClean="0"/>
              <a:t>Small </a:t>
            </a:r>
            <a:r>
              <a:rPr lang="en-US" dirty="0"/>
              <a:t>production releases take place on weekly basis with bigger releases going in monthly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80</a:t>
            </a:fld>
            <a:endParaRPr lang="en-US" dirty="0"/>
          </a:p>
        </p:txBody>
      </p:sp>
    </p:spTree>
    <p:extLst>
      <p:ext uri="{BB962C8B-B14F-4D97-AF65-F5344CB8AC3E}">
        <p14:creationId xmlns:p14="http://schemas.microsoft.com/office/powerpoint/2010/main" val="54446461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81</a:t>
            </a:fld>
            <a:endParaRPr lang="en-US" dirty="0"/>
          </a:p>
        </p:txBody>
      </p:sp>
      <p:pic>
        <p:nvPicPr>
          <p:cNvPr id="5" name="Picture 4"/>
          <p:cNvPicPr>
            <a:picLocks noChangeAspect="1"/>
          </p:cNvPicPr>
          <p:nvPr/>
        </p:nvPicPr>
        <p:blipFill>
          <a:blip r:embed="rId2"/>
          <a:stretch>
            <a:fillRect/>
          </a:stretch>
        </p:blipFill>
        <p:spPr>
          <a:xfrm>
            <a:off x="347527" y="1564594"/>
            <a:ext cx="11692194" cy="4570986"/>
          </a:xfrm>
          <a:prstGeom prst="rect">
            <a:avLst/>
          </a:prstGeom>
        </p:spPr>
      </p:pic>
    </p:spTree>
    <p:extLst>
      <p:ext uri="{BB962C8B-B14F-4D97-AF65-F5344CB8AC3E}">
        <p14:creationId xmlns:p14="http://schemas.microsoft.com/office/powerpoint/2010/main" val="3521948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82</a:t>
            </a:fld>
            <a:endParaRPr lang="en-US" dirty="0"/>
          </a:p>
        </p:txBody>
      </p:sp>
      <p:pic>
        <p:nvPicPr>
          <p:cNvPr id="5" name="Picture 4"/>
          <p:cNvPicPr>
            <a:picLocks noChangeAspect="1"/>
          </p:cNvPicPr>
          <p:nvPr/>
        </p:nvPicPr>
        <p:blipFill>
          <a:blip r:embed="rId2"/>
          <a:stretch>
            <a:fillRect/>
          </a:stretch>
        </p:blipFill>
        <p:spPr>
          <a:xfrm>
            <a:off x="485303" y="1406880"/>
            <a:ext cx="10867743" cy="5099542"/>
          </a:xfrm>
          <a:prstGeom prst="rect">
            <a:avLst/>
          </a:prstGeom>
        </p:spPr>
      </p:pic>
    </p:spTree>
    <p:extLst>
      <p:ext uri="{BB962C8B-B14F-4D97-AF65-F5344CB8AC3E}">
        <p14:creationId xmlns:p14="http://schemas.microsoft.com/office/powerpoint/2010/main" val="1417876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a:t>Waterfall vs Agile</a:t>
            </a:r>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TotalTime>
  <Words>4254</Words>
  <Application>Microsoft Office PowerPoint</Application>
  <PresentationFormat>Widescreen</PresentationFormat>
  <Paragraphs>416</Paragraphs>
  <Slides>82</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Agile Model</vt:lpstr>
      <vt:lpstr>Limitations of Agile</vt:lpstr>
      <vt:lpstr>Limitations of Agile</vt:lpstr>
      <vt:lpstr>Solution is DevOps</vt:lpstr>
      <vt:lpstr>DevOps Transformation</vt:lpstr>
      <vt:lpstr>Why DevOps?</vt:lpstr>
      <vt:lpstr>DevOps</vt:lpstr>
      <vt:lpstr>DevOps Benefits</vt:lpstr>
      <vt:lpstr>What is DevOps?</vt:lpstr>
      <vt:lpstr>What is DevOps?</vt:lpstr>
      <vt:lpstr>DevOps History</vt:lpstr>
      <vt:lpstr>DevOps Stats</vt:lpstr>
      <vt:lpstr>DevOps Stats</vt:lpstr>
      <vt:lpstr>What is DevOps?</vt:lpstr>
      <vt:lpstr>DevOps Lifecycle</vt:lpstr>
      <vt:lpstr>DevOps Lifecycle</vt:lpstr>
      <vt:lpstr>DevOps Goals</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DevOps – Myths vs Reality</vt:lpstr>
      <vt:lpstr>DevOps Tools and Stages</vt:lpstr>
      <vt:lpstr>DevOps Tools</vt:lpstr>
      <vt:lpstr>DevOps Stages</vt:lpstr>
      <vt:lpstr>Version Control (Continuous Development)</vt:lpstr>
      <vt:lpstr>Source Code Management</vt:lpstr>
      <vt:lpstr>Source Code Management</vt:lpstr>
      <vt:lpstr>Continuous Testing</vt:lpstr>
      <vt:lpstr>Continuous Integration</vt:lpstr>
      <vt:lpstr>Continuous Integration</vt:lpstr>
      <vt:lpstr>Continuous Delivery</vt:lpstr>
      <vt:lpstr>Continuous Deployment</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lpstr>Deloitte – Case Study</vt:lpstr>
      <vt:lpstr>Deloitte – Case Study</vt:lpstr>
      <vt:lpstr>Deloitte –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64</cp:revision>
  <cp:lastPrinted>2021-10-18T07:27:50Z</cp:lastPrinted>
  <dcterms:created xsi:type="dcterms:W3CDTF">2021-10-12T10:09:12Z</dcterms:created>
  <dcterms:modified xsi:type="dcterms:W3CDTF">2022-08-15T05:30:04Z</dcterms:modified>
</cp:coreProperties>
</file>